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6" r:id="rId2"/>
    <p:sldId id="270" r:id="rId3"/>
    <p:sldId id="271" r:id="rId4"/>
    <p:sldId id="260" r:id="rId5"/>
    <p:sldId id="272" r:id="rId6"/>
    <p:sldId id="259" r:id="rId7"/>
    <p:sldId id="262" r:id="rId8"/>
    <p:sldId id="273" r:id="rId9"/>
    <p:sldId id="261" r:id="rId10"/>
    <p:sldId id="278" r:id="rId11"/>
    <p:sldId id="257" r:id="rId12"/>
    <p:sldId id="274" r:id="rId13"/>
    <p:sldId id="263" r:id="rId14"/>
    <p:sldId id="264" r:id="rId15"/>
    <p:sldId id="275" r:id="rId16"/>
    <p:sldId id="258" r:id="rId17"/>
    <p:sldId id="265" r:id="rId18"/>
    <p:sldId id="268" r:id="rId19"/>
    <p:sldId id="276" r:id="rId20"/>
    <p:sldId id="266" r:id="rId21"/>
    <p:sldId id="267" r:id="rId22"/>
    <p:sldId id="277" r:id="rId23"/>
    <p:sldId id="269" r:id="rId24"/>
    <p:sldId id="279"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4A6D4-03E5-4B6C-AE17-3E044FC8FCC2}" type="datetimeFigureOut">
              <a:rPr lang="fr-FR" smtClean="0"/>
              <a:t>07/11/2017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7C8C2-D4A4-43C9-AB65-4DC04FCE2A4E}" type="slidenum">
              <a:rPr lang="fr-FR" smtClean="0"/>
              <a:t>‹N°›</a:t>
            </a:fld>
            <a:endParaRPr lang="fr-FR"/>
          </a:p>
        </p:txBody>
      </p:sp>
    </p:spTree>
    <p:extLst>
      <p:ext uri="{BB962C8B-B14F-4D97-AF65-F5344CB8AC3E}">
        <p14:creationId xmlns:p14="http://schemas.microsoft.com/office/powerpoint/2010/main" val="289952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CERMAV, centre de</a:t>
            </a:r>
            <a:r>
              <a:rPr lang="fr-FR" baseline="0" dirty="0" smtClean="0"/>
              <a:t> recherche sur les macromolécules végétales est une unité propre du CNRS située sur le campus universitaire de Grenoble</a:t>
            </a:r>
          </a:p>
          <a:p>
            <a:r>
              <a:rPr lang="fr-FR" baseline="0" dirty="0" smtClean="0"/>
              <a:t>Il se compose d’un effectif moyen de 120 personnes (chercheurs, IT, stagiaires)</a:t>
            </a:r>
          </a:p>
          <a:p>
            <a:r>
              <a:rPr lang="fr-FR" baseline="0" dirty="0" smtClean="0"/>
              <a:t>Le service SI compte deux informaticiens et s’appuie sur une équipe de 6 correspondants informatique répartis dans chaque équipe de recherche</a:t>
            </a:r>
          </a:p>
          <a:p>
            <a:r>
              <a:rPr lang="fr-FR" baseline="0" dirty="0" smtClean="0"/>
              <a:t>Tout cela représente environ 200 ordinateurs principalement sous Microsoft Windows et une trentaine de serveurs principalement sous linux dont certains en DMZ qui hébergent les sites Internet institutionnels du laboratoire, les boites mails, le DNS…</a:t>
            </a:r>
            <a:endParaRPr lang="fr-FR" dirty="0" smtClean="0"/>
          </a:p>
        </p:txBody>
      </p:sp>
      <p:sp>
        <p:nvSpPr>
          <p:cNvPr id="4" name="Espace réservé du numéro de diapositive 3"/>
          <p:cNvSpPr>
            <a:spLocks noGrp="1"/>
          </p:cNvSpPr>
          <p:nvPr>
            <p:ph type="sldNum" sz="quarter" idx="10"/>
          </p:nvPr>
        </p:nvSpPr>
        <p:spPr/>
        <p:txBody>
          <a:bodyPr/>
          <a:lstStyle/>
          <a:p>
            <a:fld id="{D0B05F56-5F5F-4626-B496-D8F6922DEC57}" type="slidenum">
              <a:rPr lang="fr-FR" smtClean="0"/>
              <a:t>4</a:t>
            </a:fld>
            <a:endParaRPr lang="fr-FR"/>
          </a:p>
        </p:txBody>
      </p:sp>
    </p:spTree>
    <p:extLst>
      <p:ext uri="{BB962C8B-B14F-4D97-AF65-F5344CB8AC3E}">
        <p14:creationId xmlns:p14="http://schemas.microsoft.com/office/powerpoint/2010/main" val="97731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CFEAD28-38A2-4183-A886-904F821B46EE}" type="datetime1">
              <a:rPr lang="fr-FR" smtClean="0"/>
              <a:t>07/11/2017</a:t>
            </a:fld>
            <a:endParaRPr lang="fr-BE"/>
          </a:p>
        </p:txBody>
      </p:sp>
      <p:sp>
        <p:nvSpPr>
          <p:cNvPr id="5" name="Footer Placeholder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9F3DE07-968B-436E-91DC-C3891C5BFF76}" type="datetime1">
              <a:rPr lang="fr-FR" smtClean="0"/>
              <a:t>07/11/2017</a:t>
            </a:fld>
            <a:endParaRPr lang="fr-BE"/>
          </a:p>
        </p:txBody>
      </p:sp>
      <p:sp>
        <p:nvSpPr>
          <p:cNvPr id="5" name="Footer Placeholder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BD1E377-34D3-4FEB-B070-1D98B13D1893}" type="datetime1">
              <a:rPr lang="fr-FR" smtClean="0"/>
              <a:t>07/11/2017</a:t>
            </a:fld>
            <a:endParaRPr lang="fr-BE"/>
          </a:p>
        </p:txBody>
      </p:sp>
      <p:sp>
        <p:nvSpPr>
          <p:cNvPr id="5" name="Footer Placeholder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E034024-6CE3-44CA-A959-8824B7BF38EC}" type="datetime1">
              <a:rPr lang="fr-FR" smtClean="0"/>
              <a:t>07/11/2017</a:t>
            </a:fld>
            <a:endParaRPr lang="fr-BE"/>
          </a:p>
        </p:txBody>
      </p:sp>
      <p:sp>
        <p:nvSpPr>
          <p:cNvPr id="5" name="Footer Placeholder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F1E1AAC-F0F4-4195-8CC4-8D4CCF92B3C5}" type="datetime1">
              <a:rPr lang="fr-FR" smtClean="0"/>
              <a:t>07/11/2017</a:t>
            </a:fld>
            <a:endParaRPr lang="fr-BE"/>
          </a:p>
        </p:txBody>
      </p:sp>
      <p:sp>
        <p:nvSpPr>
          <p:cNvPr id="5" name="Footer Placeholder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629789C-A40C-4249-A4F0-EB48478B85EF}" type="datetime1">
              <a:rPr lang="fr-FR" smtClean="0"/>
              <a:t>07/11/2017</a:t>
            </a:fld>
            <a:endParaRPr lang="fr-BE"/>
          </a:p>
        </p:txBody>
      </p:sp>
      <p:sp>
        <p:nvSpPr>
          <p:cNvPr id="6" name="Footer Placeholder 5"/>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1ADB29C-D244-4882-AF30-BEEA3CCA2D7A}" type="datetime1">
              <a:rPr lang="fr-FR" smtClean="0"/>
              <a:t>07/11/2017</a:t>
            </a:fld>
            <a:endParaRPr lang="fr-BE"/>
          </a:p>
        </p:txBody>
      </p:sp>
      <p:sp>
        <p:nvSpPr>
          <p:cNvPr id="8" name="Footer Placeholder 7"/>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670D878-444D-4307-80C5-8C0F09F771DB}" type="datetime1">
              <a:rPr lang="fr-FR" smtClean="0"/>
              <a:t>07/11/2017</a:t>
            </a:fld>
            <a:endParaRPr lang="fr-BE"/>
          </a:p>
        </p:txBody>
      </p:sp>
      <p:sp>
        <p:nvSpPr>
          <p:cNvPr id="4" name="Footer Placeholder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3FC9C-335C-4AFC-BAB1-1B40F9C08B0D}" type="datetime1">
              <a:rPr lang="fr-FR" smtClean="0"/>
              <a:t>07/11/2017</a:t>
            </a:fld>
            <a:endParaRPr lang="fr-BE"/>
          </a:p>
        </p:txBody>
      </p:sp>
      <p:sp>
        <p:nvSpPr>
          <p:cNvPr id="3" name="Footer Placeholder 2"/>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495B0F9-5746-44AB-B96E-1804E06B6C0B}" type="datetime1">
              <a:rPr lang="fr-FR" smtClean="0"/>
              <a:t>07/11/2017</a:t>
            </a:fld>
            <a:endParaRPr lang="fr-BE"/>
          </a:p>
        </p:txBody>
      </p:sp>
      <p:sp>
        <p:nvSpPr>
          <p:cNvPr id="6" name="Footer Placeholder 5"/>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6D05C53-AF14-4346-8E53-8B1E3992D9FA}" type="datetime1">
              <a:rPr lang="fr-FR" smtClean="0"/>
              <a:t>07/11/2017</a:t>
            </a:fld>
            <a:endParaRPr lang="fr-BE"/>
          </a:p>
        </p:txBody>
      </p:sp>
      <p:sp>
        <p:nvSpPr>
          <p:cNvPr id="6" name="Footer Placeholder 5"/>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B15CF47-BC85-4112-B77B-8C817D569E63}" type="datetime1">
              <a:rPr lang="fr-FR" smtClean="0"/>
              <a:t>07/11/2017</a:t>
            </a:fld>
            <a:endParaRPr lang="fr-BE"/>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fr-FR" smtClean="0"/>
              <a:t>Comment garantirun accès légitime au SI par l'authentification à double facteur ?</a:t>
            </a:r>
            <a:endParaRPr lang="fr-BE"/>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dirty="0"/>
              <a:t>Comment garantir un accès </a:t>
            </a:r>
            <a:r>
              <a:rPr lang="fr-FR" sz="3200" dirty="0" smtClean="0"/>
              <a:t>Légitime </a:t>
            </a:r>
            <a:r>
              <a:rPr lang="fr-FR" sz="3200" dirty="0"/>
              <a:t>au SI par l'authentification à double facteur ?</a:t>
            </a:r>
          </a:p>
        </p:txBody>
      </p:sp>
      <p:sp>
        <p:nvSpPr>
          <p:cNvPr id="3" name="Sous-titre 2"/>
          <p:cNvSpPr>
            <a:spLocks noGrp="1"/>
          </p:cNvSpPr>
          <p:nvPr>
            <p:ph type="subTitle" idx="1"/>
          </p:nvPr>
        </p:nvSpPr>
        <p:spPr/>
        <p:txBody>
          <a:bodyPr/>
          <a:lstStyle/>
          <a:p>
            <a:r>
              <a:rPr lang="fr-FR" dirty="0" smtClean="0"/>
              <a:t>Cyril Bras</a:t>
            </a:r>
          </a:p>
          <a:p>
            <a:r>
              <a:rPr lang="fr-FR" dirty="0" smtClean="0"/>
              <a:t>Journée « Sécu »</a:t>
            </a:r>
          </a:p>
          <a:p>
            <a:endParaRPr lang="fr-FR" dirty="0" smtClean="0"/>
          </a:p>
        </p:txBody>
      </p:sp>
      <p:pic>
        <p:nvPicPr>
          <p:cNvPr id="1026" name="Picture 2" descr="https://www.min2rien.fr/wp-content/uploads/2017/09/Affiche-MIn2RIEN_Secu_2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527603"/>
            <a:ext cx="2049016" cy="28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5117782"/>
            <a:ext cx="1141518" cy="63417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9" y="4930815"/>
            <a:ext cx="1008112" cy="1008112"/>
          </a:xfrm>
          <a:prstGeom prst="rect">
            <a:avLst/>
          </a:prstGeom>
        </p:spPr>
      </p:pic>
    </p:spTree>
    <p:extLst>
      <p:ext uri="{BB962C8B-B14F-4D97-AF65-F5344CB8AC3E}">
        <p14:creationId xmlns:p14="http://schemas.microsoft.com/office/powerpoint/2010/main" val="35365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solidFill>
                  <a:schemeClr val="tx1">
                    <a:lumMod val="10000"/>
                    <a:lumOff val="90000"/>
                  </a:schemeClr>
                </a:solidFill>
              </a:rPr>
              <a:t>Comment ?</a:t>
            </a:r>
          </a:p>
          <a:p>
            <a:r>
              <a:rPr lang="fr-FR" dirty="0" smtClean="0"/>
              <a:t>Le matériel</a:t>
            </a:r>
          </a:p>
          <a:p>
            <a:r>
              <a:rPr lang="fr-FR" dirty="0" smtClean="0">
                <a:solidFill>
                  <a:schemeClr val="tx1">
                    <a:lumMod val="50000"/>
                    <a:lumOff val="50000"/>
                  </a:schemeClr>
                </a:solidFill>
              </a:rPr>
              <a:t>Au niveau d’Active Directory</a:t>
            </a:r>
          </a:p>
          <a:p>
            <a:r>
              <a:rPr lang="fr-FR" dirty="0" smtClean="0">
                <a:solidFill>
                  <a:schemeClr val="tx1">
                    <a:lumMod val="50000"/>
                    <a:lumOff val="50000"/>
                  </a:schemeClr>
                </a:solidFill>
              </a:rPr>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10</a:t>
            </a:fld>
            <a:endParaRPr lang="fr-BE"/>
          </a:p>
        </p:txBody>
      </p:sp>
    </p:spTree>
    <p:extLst>
      <p:ext uri="{BB962C8B-B14F-4D97-AF65-F5344CB8AC3E}">
        <p14:creationId xmlns:p14="http://schemas.microsoft.com/office/powerpoint/2010/main" val="135426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matériel</a:t>
            </a:r>
            <a:endParaRPr lang="fr-FR" dirty="0"/>
          </a:p>
        </p:txBody>
      </p:sp>
      <p:sp>
        <p:nvSpPr>
          <p:cNvPr id="3" name="Espace réservé du contenu 2"/>
          <p:cNvSpPr>
            <a:spLocks noGrp="1"/>
          </p:cNvSpPr>
          <p:nvPr>
            <p:ph idx="1"/>
          </p:nvPr>
        </p:nvSpPr>
        <p:spPr/>
        <p:txBody>
          <a:bodyPr/>
          <a:lstStyle/>
          <a:p>
            <a:r>
              <a:rPr lang="fr-FR" u="sng" dirty="0" smtClean="0"/>
              <a:t>Fabriquant :</a:t>
            </a:r>
            <a:r>
              <a:rPr lang="fr-FR" dirty="0" smtClean="0"/>
              <a:t> </a:t>
            </a:r>
            <a:r>
              <a:rPr lang="fr-FR" dirty="0" err="1" smtClean="0"/>
              <a:t>Yubico</a:t>
            </a:r>
            <a:endParaRPr lang="fr-FR" dirty="0" smtClean="0"/>
          </a:p>
          <a:p>
            <a:r>
              <a:rPr lang="fr-FR" u="sng" dirty="0" smtClean="0"/>
              <a:t>Modèle :</a:t>
            </a:r>
            <a:r>
              <a:rPr lang="fr-FR" dirty="0" smtClean="0"/>
              <a:t> </a:t>
            </a:r>
            <a:r>
              <a:rPr lang="fr-FR" dirty="0" err="1" smtClean="0"/>
              <a:t>Yubikey</a:t>
            </a:r>
            <a:r>
              <a:rPr lang="fr-FR" dirty="0" smtClean="0"/>
              <a:t> 4</a:t>
            </a:r>
          </a:p>
          <a:p>
            <a:r>
              <a:rPr lang="fr-FR" u="sng" dirty="0" smtClean="0"/>
              <a:t>Prix :</a:t>
            </a:r>
            <a:r>
              <a:rPr lang="fr-FR" dirty="0" smtClean="0"/>
              <a:t> ~40€</a:t>
            </a:r>
            <a:endParaRPr lang="fr-F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84984"/>
            <a:ext cx="1932454" cy="311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00808"/>
            <a:ext cx="26765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5364088" y="3933056"/>
            <a:ext cx="2748533"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11</a:t>
            </a:fld>
            <a:endParaRPr lang="fr-BE"/>
          </a:p>
        </p:txBody>
      </p:sp>
    </p:spTree>
    <p:extLst>
      <p:ext uri="{BB962C8B-B14F-4D97-AF65-F5344CB8AC3E}">
        <p14:creationId xmlns:p14="http://schemas.microsoft.com/office/powerpoint/2010/main" val="23503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solidFill>
                  <a:schemeClr val="tx1">
                    <a:lumMod val="10000"/>
                    <a:lumOff val="90000"/>
                  </a:schemeClr>
                </a:solidFill>
              </a:rPr>
              <a:t>Comment ?</a:t>
            </a:r>
          </a:p>
          <a:p>
            <a:r>
              <a:rPr lang="fr-FR" dirty="0" smtClean="0">
                <a:solidFill>
                  <a:schemeClr val="tx1">
                    <a:lumMod val="10000"/>
                    <a:lumOff val="90000"/>
                  </a:schemeClr>
                </a:solidFill>
              </a:rPr>
              <a:t>Le matériel</a:t>
            </a:r>
          </a:p>
          <a:p>
            <a:r>
              <a:rPr lang="fr-FR" dirty="0" smtClean="0"/>
              <a:t>Au niveau d’Active Directory</a:t>
            </a:r>
          </a:p>
          <a:p>
            <a:r>
              <a:rPr lang="fr-FR" dirty="0" smtClean="0">
                <a:solidFill>
                  <a:schemeClr val="tx1">
                    <a:lumMod val="50000"/>
                    <a:lumOff val="50000"/>
                  </a:schemeClr>
                </a:solidFill>
              </a:rPr>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12</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niveau d’Active Directory</a:t>
            </a:r>
            <a:endParaRPr lang="fr-FR" dirty="0"/>
          </a:p>
        </p:txBody>
      </p:sp>
      <p:sp>
        <p:nvSpPr>
          <p:cNvPr id="3" name="Espace réservé du contenu 2"/>
          <p:cNvSpPr>
            <a:spLocks noGrp="1"/>
          </p:cNvSpPr>
          <p:nvPr>
            <p:ph idx="1"/>
          </p:nvPr>
        </p:nvSpPr>
        <p:spPr/>
        <p:txBody>
          <a:bodyPr/>
          <a:lstStyle/>
          <a:p>
            <a:r>
              <a:rPr lang="fr-FR" dirty="0" smtClean="0"/>
              <a:t>Configurer l’autorité de certification</a:t>
            </a:r>
          </a:p>
          <a:p>
            <a:pPr lvl="1"/>
            <a:r>
              <a:rPr lang="fr-FR" dirty="0" smtClean="0"/>
              <a:t>Créer un modèle de certificat pour l’ouverture de session par carte à puce</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427300"/>
            <a:ext cx="5827365" cy="414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13</a:t>
            </a:fld>
            <a:endParaRPr lang="fr-BE"/>
          </a:p>
        </p:txBody>
      </p:sp>
    </p:spTree>
    <p:extLst>
      <p:ext uri="{BB962C8B-B14F-4D97-AF65-F5344CB8AC3E}">
        <p14:creationId xmlns:p14="http://schemas.microsoft.com/office/powerpoint/2010/main" val="250159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 niveau d’Active Directory</a:t>
            </a:r>
          </a:p>
        </p:txBody>
      </p:sp>
      <p:sp>
        <p:nvSpPr>
          <p:cNvPr id="3" name="Espace réservé du contenu 2"/>
          <p:cNvSpPr>
            <a:spLocks noGrp="1"/>
          </p:cNvSpPr>
          <p:nvPr>
            <p:ph idx="1"/>
          </p:nvPr>
        </p:nvSpPr>
        <p:spPr/>
        <p:txBody>
          <a:bodyPr/>
          <a:lstStyle/>
          <a:p>
            <a:r>
              <a:rPr lang="fr-FR" dirty="0" smtClean="0"/>
              <a:t>Au niveau du compte utilisateur</a:t>
            </a:r>
          </a:p>
          <a:p>
            <a:pPr lvl="1"/>
            <a:r>
              <a:rPr lang="fr-FR" dirty="0" smtClean="0"/>
              <a:t>Forcer l’ouverture de session par utilisation de carte à puce</a:t>
            </a:r>
            <a:endParaRPr lang="fr-FR"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36912"/>
            <a:ext cx="3408412" cy="354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a:off x="3359697" y="4755481"/>
            <a:ext cx="3624436"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14</a:t>
            </a:fld>
            <a:endParaRPr lang="fr-BE"/>
          </a:p>
        </p:txBody>
      </p:sp>
    </p:spTree>
    <p:extLst>
      <p:ext uri="{BB962C8B-B14F-4D97-AF65-F5344CB8AC3E}">
        <p14:creationId xmlns:p14="http://schemas.microsoft.com/office/powerpoint/2010/main" val="187120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solidFill>
                  <a:schemeClr val="tx1">
                    <a:lumMod val="10000"/>
                    <a:lumOff val="90000"/>
                  </a:schemeClr>
                </a:solidFill>
              </a:rPr>
              <a:t>Comment ?</a:t>
            </a:r>
          </a:p>
          <a:p>
            <a:r>
              <a:rPr lang="fr-FR" dirty="0" smtClean="0">
                <a:solidFill>
                  <a:schemeClr val="tx1">
                    <a:lumMod val="10000"/>
                    <a:lumOff val="90000"/>
                  </a:schemeClr>
                </a:solidFill>
              </a:rPr>
              <a:t>Le matériel</a:t>
            </a:r>
          </a:p>
          <a:p>
            <a:r>
              <a:rPr lang="fr-FR" dirty="0" smtClean="0">
                <a:solidFill>
                  <a:schemeClr val="tx1">
                    <a:lumMod val="10000"/>
                    <a:lumOff val="90000"/>
                  </a:schemeClr>
                </a:solidFill>
              </a:rPr>
              <a:t>Au niveau d’Active Directory</a:t>
            </a:r>
          </a:p>
          <a:p>
            <a:r>
              <a:rPr lang="fr-FR" dirty="0" smtClean="0"/>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15</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Configuration de la clef</a:t>
            </a:r>
            <a:endParaRPr lang="fr-FR" dirty="0"/>
          </a:p>
        </p:txBody>
      </p:sp>
      <p:sp>
        <p:nvSpPr>
          <p:cNvPr id="3" name="Espace réservé du contenu 2"/>
          <p:cNvSpPr>
            <a:spLocks noGrp="1"/>
          </p:cNvSpPr>
          <p:nvPr>
            <p:ph idx="1"/>
          </p:nvPr>
        </p:nvSpPr>
        <p:spPr/>
        <p:txBody>
          <a:bodyPr/>
          <a:lstStyle/>
          <a:p>
            <a:r>
              <a:rPr lang="fr-FR" dirty="0" smtClean="0"/>
              <a:t>Nécessite le logiciel </a:t>
            </a:r>
            <a:r>
              <a:rPr lang="fr-FR" dirty="0" err="1" smtClean="0"/>
              <a:t>Yubikey</a:t>
            </a:r>
            <a:r>
              <a:rPr lang="fr-FR" dirty="0" smtClean="0"/>
              <a:t> PIV Manager</a:t>
            </a:r>
          </a:p>
          <a:p>
            <a:pPr lvl="1"/>
            <a:r>
              <a:rPr lang="fr-FR" dirty="0" smtClean="0"/>
              <a:t>Définition d’un code PIN de protection</a:t>
            </a:r>
          </a:p>
          <a:p>
            <a:pPr lvl="1"/>
            <a:endParaRPr lang="fr-FR" dirty="0" smtClean="0"/>
          </a:p>
          <a:p>
            <a:pPr lvl="1"/>
            <a:endParaRPr lang="fr-FR" dirty="0"/>
          </a:p>
          <a:p>
            <a:pPr lvl="1"/>
            <a:endParaRPr lang="fr-FR" dirty="0" smtClean="0"/>
          </a:p>
          <a:p>
            <a:pPr lvl="1"/>
            <a:endParaRPr lang="fr-FR" dirty="0" smtClean="0"/>
          </a:p>
          <a:p>
            <a:pPr lvl="1"/>
            <a:endParaRPr lang="fr-FR" dirty="0"/>
          </a:p>
          <a:p>
            <a:pPr lvl="1"/>
            <a:endParaRPr lang="fr-FR" dirty="0" smtClean="0"/>
          </a:p>
          <a:p>
            <a:pPr lvl="1"/>
            <a:r>
              <a:rPr lang="fr-FR" dirty="0" smtClean="0"/>
              <a:t>Installation d’un certificat</a:t>
            </a:r>
          </a:p>
          <a:p>
            <a:pPr lvl="2"/>
            <a:r>
              <a:rPr lang="fr-FR" dirty="0" smtClean="0"/>
              <a:t>Soit depuis un fichier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02" y="2420888"/>
            <a:ext cx="3862400" cy="154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221088"/>
            <a:ext cx="4248364" cy="161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16</a:t>
            </a:fld>
            <a:endParaRPr lang="fr-BE"/>
          </a:p>
        </p:txBody>
      </p:sp>
    </p:spTree>
    <p:extLst>
      <p:ext uri="{BB962C8B-B14F-4D97-AF65-F5344CB8AC3E}">
        <p14:creationId xmlns:p14="http://schemas.microsoft.com/office/powerpoint/2010/main" val="254648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Configuration de la clef</a:t>
            </a:r>
          </a:p>
        </p:txBody>
      </p:sp>
      <p:sp>
        <p:nvSpPr>
          <p:cNvPr id="3" name="Espace réservé du contenu 2"/>
          <p:cNvSpPr>
            <a:spLocks noGrp="1"/>
          </p:cNvSpPr>
          <p:nvPr>
            <p:ph idx="1"/>
          </p:nvPr>
        </p:nvSpPr>
        <p:spPr/>
        <p:txBody>
          <a:bodyPr/>
          <a:lstStyle/>
          <a:p>
            <a:pPr lvl="2"/>
            <a:endParaRPr lang="fr-FR" dirty="0" smtClean="0"/>
          </a:p>
          <a:p>
            <a:pPr lvl="2"/>
            <a:endParaRPr lang="fr-FR" dirty="0"/>
          </a:p>
          <a:p>
            <a:pPr lvl="2"/>
            <a:endParaRPr lang="fr-FR" dirty="0" smtClean="0"/>
          </a:p>
          <a:p>
            <a:pPr lvl="2"/>
            <a:endParaRPr lang="fr-FR" dirty="0"/>
          </a:p>
          <a:p>
            <a:pPr lvl="2"/>
            <a:endParaRPr lang="fr-FR" dirty="0" smtClean="0"/>
          </a:p>
          <a:p>
            <a:pPr lvl="2"/>
            <a:r>
              <a:rPr lang="fr-FR" dirty="0" smtClean="0"/>
              <a:t>Soit </a:t>
            </a:r>
            <a:r>
              <a:rPr lang="fr-FR" dirty="0"/>
              <a:t>en générant une demande</a:t>
            </a:r>
          </a:p>
          <a:p>
            <a:pPr marL="548640" lvl="2" indent="0">
              <a:buNone/>
            </a:pPr>
            <a:r>
              <a:rPr lang="fr-FR" dirty="0"/>
              <a:t>directement depuis le logiciel</a:t>
            </a:r>
          </a:p>
          <a:p>
            <a:endParaRPr lang="fr-F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032581"/>
            <a:ext cx="38290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17</a:t>
            </a:fld>
            <a:endParaRPr lang="fr-BE"/>
          </a:p>
        </p:txBody>
      </p:sp>
    </p:spTree>
    <p:extLst>
      <p:ext uri="{BB962C8B-B14F-4D97-AF65-F5344CB8AC3E}">
        <p14:creationId xmlns:p14="http://schemas.microsoft.com/office/powerpoint/2010/main" val="3715091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Configuration de la clef</a:t>
            </a:r>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18</a:t>
            </a:fld>
            <a:endParaRPr lang="fr-BE"/>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858" y="1600200"/>
            <a:ext cx="386428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19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solidFill>
                  <a:schemeClr val="tx1">
                    <a:lumMod val="10000"/>
                    <a:lumOff val="90000"/>
                  </a:schemeClr>
                </a:solidFill>
              </a:rPr>
              <a:t>Comment ?</a:t>
            </a:r>
          </a:p>
          <a:p>
            <a:r>
              <a:rPr lang="fr-FR" dirty="0" smtClean="0">
                <a:solidFill>
                  <a:schemeClr val="tx1">
                    <a:lumMod val="10000"/>
                    <a:lumOff val="90000"/>
                  </a:schemeClr>
                </a:solidFill>
              </a:rPr>
              <a:t>Le matériel</a:t>
            </a:r>
          </a:p>
          <a:p>
            <a:r>
              <a:rPr lang="fr-FR" dirty="0" smtClean="0">
                <a:solidFill>
                  <a:schemeClr val="tx1">
                    <a:lumMod val="10000"/>
                    <a:lumOff val="90000"/>
                  </a:schemeClr>
                </a:solidFill>
              </a:rPr>
              <a:t>Au niveau d’Active Directory</a:t>
            </a:r>
          </a:p>
          <a:p>
            <a:r>
              <a:rPr lang="fr-FR" dirty="0" smtClean="0">
                <a:solidFill>
                  <a:schemeClr val="tx1">
                    <a:lumMod val="10000"/>
                    <a:lumOff val="90000"/>
                  </a:schemeClr>
                </a:solidFill>
              </a:rPr>
              <a:t>Configuration de la clef</a:t>
            </a:r>
          </a:p>
          <a:p>
            <a:r>
              <a:rPr lang="fr-FR" dirty="0" smtClean="0"/>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19</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t>Contexte</a:t>
            </a:r>
          </a:p>
          <a:p>
            <a:r>
              <a:rPr lang="fr-FR" dirty="0" smtClean="0"/>
              <a:t>Pourquoi faire ?</a:t>
            </a:r>
          </a:p>
          <a:p>
            <a:r>
              <a:rPr lang="fr-FR" dirty="0" smtClean="0"/>
              <a:t>Comment ?</a:t>
            </a:r>
          </a:p>
          <a:p>
            <a:r>
              <a:rPr lang="fr-FR" dirty="0" smtClean="0"/>
              <a:t>Le matériel</a:t>
            </a:r>
          </a:p>
          <a:p>
            <a:r>
              <a:rPr lang="fr-FR" dirty="0" smtClean="0"/>
              <a:t>Au niveau d’Active Directory</a:t>
            </a:r>
          </a:p>
          <a:p>
            <a:r>
              <a:rPr lang="fr-FR" dirty="0" smtClean="0"/>
              <a:t>Configuration de la clef</a:t>
            </a:r>
          </a:p>
          <a:p>
            <a:r>
              <a:rPr lang="fr-FR" dirty="0" smtClean="0"/>
              <a:t>Résultat</a:t>
            </a:r>
          </a:p>
          <a:p>
            <a:r>
              <a:rPr lang="fr-FR" dirty="0" smtClean="0"/>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a:t>
            </a:fld>
            <a:endParaRPr lang="fr-BE"/>
          </a:p>
        </p:txBody>
      </p:sp>
    </p:spTree>
    <p:extLst>
      <p:ext uri="{BB962C8B-B14F-4D97-AF65-F5344CB8AC3E}">
        <p14:creationId xmlns:p14="http://schemas.microsoft.com/office/powerpoint/2010/main" val="3804848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a:t>
            </a:r>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0800" y="1600200"/>
            <a:ext cx="650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20</a:t>
            </a:fld>
            <a:endParaRPr lang="fr-BE"/>
          </a:p>
        </p:txBody>
      </p:sp>
    </p:spTree>
    <p:extLst>
      <p:ext uri="{BB962C8B-B14F-4D97-AF65-F5344CB8AC3E}">
        <p14:creationId xmlns:p14="http://schemas.microsoft.com/office/powerpoint/2010/main" val="3313165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Résultat</a:t>
            </a:r>
            <a:endParaRPr lang="fr-FR" dirty="0"/>
          </a:p>
        </p:txBody>
      </p:sp>
      <p:sp>
        <p:nvSpPr>
          <p:cNvPr id="3" name="Espace réservé du contenu 2"/>
          <p:cNvSpPr>
            <a:spLocks noGrp="1"/>
          </p:cNvSpPr>
          <p:nvPr>
            <p:ph idx="1"/>
          </p:nvPr>
        </p:nvSpPr>
        <p:spPr/>
        <p:txBody>
          <a:bodyPr/>
          <a:lstStyle/>
          <a:p>
            <a:r>
              <a:rPr lang="fr-FR" dirty="0" smtClean="0"/>
              <a:t>La saisie du login et d’un mot de passe ne permet plus l’ouverture de session</a:t>
            </a:r>
          </a:p>
          <a:p>
            <a:endParaRPr lang="fr-FR" dirty="0" smtClean="0"/>
          </a:p>
          <a:p>
            <a:r>
              <a:rPr lang="fr-FR" dirty="0" smtClean="0"/>
              <a:t>L’ouverture de session n’est désormais possible que :</a:t>
            </a:r>
          </a:p>
          <a:p>
            <a:pPr lvl="1"/>
            <a:r>
              <a:rPr lang="fr-FR" dirty="0" smtClean="0"/>
              <a:t>Si l’on saisit un nom de compte utilisateur valide</a:t>
            </a:r>
          </a:p>
          <a:p>
            <a:pPr lvl="1"/>
            <a:r>
              <a:rPr lang="fr-FR" dirty="0" smtClean="0"/>
              <a:t>Si l’on introduit la clef carte à puce USB</a:t>
            </a:r>
          </a:p>
          <a:p>
            <a:pPr lvl="1"/>
            <a:r>
              <a:rPr lang="fr-FR" dirty="0" smtClean="0"/>
              <a:t>Si l’on saisit le code PIN associé à la carte à puce</a:t>
            </a:r>
          </a:p>
          <a:p>
            <a:endParaRPr lang="fr-FR" dirty="0" smtClean="0"/>
          </a:p>
          <a:p>
            <a:r>
              <a:rPr lang="fr-FR" dirty="0" smtClean="0"/>
              <a:t>En cas de perte de la clef</a:t>
            </a:r>
          </a:p>
          <a:p>
            <a:pPr lvl="1"/>
            <a:r>
              <a:rPr lang="fr-FR" dirty="0" smtClean="0"/>
              <a:t>Le code PIN la protège</a:t>
            </a:r>
          </a:p>
          <a:p>
            <a:pPr lvl="1"/>
            <a:r>
              <a:rPr lang="fr-FR" dirty="0" smtClean="0"/>
              <a:t>Il suffit de révoquer le certificat</a:t>
            </a:r>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21</a:t>
            </a:fld>
            <a:endParaRPr lang="fr-BE"/>
          </a:p>
        </p:txBody>
      </p:sp>
    </p:spTree>
    <p:extLst>
      <p:ext uri="{BB962C8B-B14F-4D97-AF65-F5344CB8AC3E}">
        <p14:creationId xmlns:p14="http://schemas.microsoft.com/office/powerpoint/2010/main" val="14264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solidFill>
                  <a:schemeClr val="tx1">
                    <a:lumMod val="10000"/>
                    <a:lumOff val="90000"/>
                  </a:schemeClr>
                </a:solidFill>
              </a:rPr>
              <a:t>Comment ?</a:t>
            </a:r>
          </a:p>
          <a:p>
            <a:r>
              <a:rPr lang="fr-FR" dirty="0" smtClean="0">
                <a:solidFill>
                  <a:schemeClr val="tx1">
                    <a:lumMod val="10000"/>
                    <a:lumOff val="90000"/>
                  </a:schemeClr>
                </a:solidFill>
              </a:rPr>
              <a:t>Le matériel</a:t>
            </a:r>
          </a:p>
          <a:p>
            <a:r>
              <a:rPr lang="fr-FR" dirty="0" smtClean="0">
                <a:solidFill>
                  <a:schemeClr val="tx1">
                    <a:lumMod val="10000"/>
                    <a:lumOff val="90000"/>
                  </a:schemeClr>
                </a:solidFill>
              </a:rPr>
              <a:t>Au niveau d’Active Directory</a:t>
            </a:r>
          </a:p>
          <a:p>
            <a:r>
              <a:rPr lang="fr-FR" dirty="0" smtClean="0">
                <a:solidFill>
                  <a:schemeClr val="tx1">
                    <a:lumMod val="10000"/>
                    <a:lumOff val="90000"/>
                  </a:schemeClr>
                </a:solidFill>
              </a:rPr>
              <a:t>Configuration de la clef</a:t>
            </a:r>
          </a:p>
          <a:p>
            <a:r>
              <a:rPr lang="fr-FR" dirty="0" smtClean="0">
                <a:solidFill>
                  <a:schemeClr val="tx1">
                    <a:lumMod val="10000"/>
                    <a:lumOff val="90000"/>
                  </a:schemeClr>
                </a:solidFill>
              </a:rPr>
              <a:t>Résultat</a:t>
            </a:r>
          </a:p>
          <a:p>
            <a:r>
              <a:rPr lang="fr-FR" dirty="0" smtClean="0"/>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22</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Limitations</a:t>
            </a:r>
            <a:endParaRPr lang="fr-FR" dirty="0"/>
          </a:p>
        </p:txBody>
      </p:sp>
      <p:sp>
        <p:nvSpPr>
          <p:cNvPr id="3" name="Espace réservé du contenu 2"/>
          <p:cNvSpPr>
            <a:spLocks noGrp="1"/>
          </p:cNvSpPr>
          <p:nvPr>
            <p:ph idx="1"/>
          </p:nvPr>
        </p:nvSpPr>
        <p:spPr/>
        <p:txBody>
          <a:bodyPr/>
          <a:lstStyle/>
          <a:p>
            <a:r>
              <a:rPr lang="fr-FR" dirty="0" smtClean="0"/>
              <a:t>Nécessite la présence d’un port USB disponible à l’ouverture de session</a:t>
            </a:r>
          </a:p>
          <a:p>
            <a:r>
              <a:rPr lang="fr-FR" dirty="0" smtClean="0"/>
              <a:t>Une connexion au réseau lors de la première utilisation de la clef</a:t>
            </a:r>
          </a:p>
          <a:p>
            <a:pPr lvl="1"/>
            <a:r>
              <a:rPr lang="fr-FR" dirty="0" smtClean="0"/>
              <a:t>Ex : ne fonctionne pas sur une tablette puisque impossible d’avoir un port USB et un accès au réseau simultané</a:t>
            </a:r>
          </a:p>
          <a:p>
            <a:r>
              <a:rPr lang="fr-FR" dirty="0" smtClean="0"/>
              <a:t>Le code PIN est limité à 8 caractères</a:t>
            </a:r>
          </a:p>
          <a:p>
            <a:endParaRPr lang="fr-FR" dirty="0" smtClean="0"/>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23</a:t>
            </a:fld>
            <a:endParaRPr lang="fr-BE"/>
          </a:p>
        </p:txBody>
      </p:sp>
    </p:spTree>
    <p:extLst>
      <p:ext uri="{BB962C8B-B14F-4D97-AF65-F5344CB8AC3E}">
        <p14:creationId xmlns:p14="http://schemas.microsoft.com/office/powerpoint/2010/main" val="76862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Questions ?</a:t>
            </a:r>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24</a:t>
            </a:fld>
            <a:endParaRPr lang="fr-BE"/>
          </a:p>
        </p:txBody>
      </p:sp>
    </p:spTree>
    <p:extLst>
      <p:ext uri="{BB962C8B-B14F-4D97-AF65-F5344CB8AC3E}">
        <p14:creationId xmlns:p14="http://schemas.microsoft.com/office/powerpoint/2010/main" val="12546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t>Contexte</a:t>
            </a:r>
          </a:p>
          <a:p>
            <a:r>
              <a:rPr lang="fr-FR" dirty="0" smtClean="0">
                <a:solidFill>
                  <a:schemeClr val="tx1">
                    <a:lumMod val="50000"/>
                    <a:lumOff val="50000"/>
                  </a:schemeClr>
                </a:solidFill>
              </a:rPr>
              <a:t>Pourquoi faire ?</a:t>
            </a:r>
          </a:p>
          <a:p>
            <a:r>
              <a:rPr lang="fr-FR" dirty="0" smtClean="0">
                <a:solidFill>
                  <a:schemeClr val="tx1">
                    <a:lumMod val="50000"/>
                    <a:lumOff val="50000"/>
                  </a:schemeClr>
                </a:solidFill>
              </a:rPr>
              <a:t>Comment ?</a:t>
            </a:r>
          </a:p>
          <a:p>
            <a:r>
              <a:rPr lang="fr-FR" dirty="0" smtClean="0">
                <a:solidFill>
                  <a:schemeClr val="tx1">
                    <a:lumMod val="50000"/>
                    <a:lumOff val="50000"/>
                  </a:schemeClr>
                </a:solidFill>
              </a:rPr>
              <a:t>Le matériel</a:t>
            </a:r>
          </a:p>
          <a:p>
            <a:r>
              <a:rPr lang="fr-FR" dirty="0" smtClean="0">
                <a:solidFill>
                  <a:schemeClr val="tx1">
                    <a:lumMod val="50000"/>
                    <a:lumOff val="50000"/>
                  </a:schemeClr>
                </a:solidFill>
              </a:rPr>
              <a:t>Au niveau d’Active Directory</a:t>
            </a:r>
          </a:p>
          <a:p>
            <a:r>
              <a:rPr lang="fr-FR" dirty="0" smtClean="0">
                <a:solidFill>
                  <a:schemeClr val="tx1">
                    <a:lumMod val="50000"/>
                    <a:lumOff val="50000"/>
                  </a:schemeClr>
                </a:solidFill>
              </a:rPr>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3</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08688"/>
          </a:xfrm>
        </p:spPr>
        <p:txBody>
          <a:bodyPr/>
          <a:lstStyle/>
          <a:p>
            <a:r>
              <a:rPr lang="fr-FR" dirty="0" smtClean="0"/>
              <a:t>Contexte</a:t>
            </a:r>
            <a:endParaRPr lang="fr-FR" dirty="0"/>
          </a:p>
        </p:txBody>
      </p:sp>
      <p:sp>
        <p:nvSpPr>
          <p:cNvPr id="5" name="Espace réservé du contenu 4"/>
          <p:cNvSpPr>
            <a:spLocks noGrp="1"/>
          </p:cNvSpPr>
          <p:nvPr>
            <p:ph sz="half" idx="1"/>
          </p:nvPr>
        </p:nvSpPr>
        <p:spPr>
          <a:xfrm>
            <a:off x="395536" y="1772816"/>
            <a:ext cx="4320480" cy="4434840"/>
          </a:xfrm>
        </p:spPr>
        <p:txBody>
          <a:bodyPr>
            <a:normAutofit fontScale="85000" lnSpcReduction="20000"/>
          </a:bodyPr>
          <a:lstStyle/>
          <a:p>
            <a:r>
              <a:rPr lang="fr-FR" dirty="0" smtClean="0"/>
              <a:t>Le CERMAV :</a:t>
            </a:r>
          </a:p>
          <a:p>
            <a:pPr lvl="1"/>
            <a:r>
              <a:rPr lang="fr-FR" dirty="0" smtClean="0"/>
              <a:t>Unité Propre du CNRS</a:t>
            </a:r>
          </a:p>
          <a:p>
            <a:pPr lvl="1"/>
            <a:r>
              <a:rPr lang="fr-FR" dirty="0" smtClean="0"/>
              <a:t>Situé sur le campus universitaire de Grenoble</a:t>
            </a:r>
          </a:p>
          <a:p>
            <a:pPr lvl="1"/>
            <a:r>
              <a:rPr lang="fr-FR" dirty="0" smtClean="0"/>
              <a:t>Effectif : ~120 personnes</a:t>
            </a:r>
          </a:p>
          <a:p>
            <a:pPr lvl="1"/>
            <a:r>
              <a:rPr lang="fr-FR" dirty="0" smtClean="0"/>
              <a:t>Service SI : </a:t>
            </a:r>
          </a:p>
          <a:p>
            <a:pPr lvl="2"/>
            <a:r>
              <a:rPr lang="fr-FR" dirty="0" smtClean="0"/>
              <a:t>3 personnes</a:t>
            </a:r>
          </a:p>
          <a:p>
            <a:pPr lvl="2"/>
            <a:r>
              <a:rPr lang="fr-FR" dirty="0" smtClean="0"/>
              <a:t>6 correspondants informatique</a:t>
            </a:r>
          </a:p>
          <a:p>
            <a:pPr lvl="1"/>
            <a:r>
              <a:rPr lang="fr-FR" dirty="0" smtClean="0"/>
              <a:t>~200 ordinateurs personnels (y compris instrumentation)</a:t>
            </a:r>
          </a:p>
          <a:p>
            <a:pPr lvl="2"/>
            <a:r>
              <a:rPr lang="fr-FR" dirty="0" smtClean="0"/>
              <a:t>Principalement sous Microsoft Windows 10</a:t>
            </a:r>
          </a:p>
          <a:p>
            <a:pPr lvl="1"/>
            <a:r>
              <a:rPr lang="fr-FR" dirty="0" smtClean="0"/>
              <a:t>~30 serveurs dont certains en DMZ (Sites web, courriels, DNS)</a:t>
            </a:r>
          </a:p>
          <a:p>
            <a:pPr lvl="2"/>
            <a:r>
              <a:rPr lang="fr-FR" dirty="0" smtClean="0"/>
              <a:t>Un domaine active directory avec autorité de certification</a:t>
            </a:r>
          </a:p>
          <a:p>
            <a:pPr lvl="1"/>
            <a:endParaRPr lang="fr-FR" dirty="0"/>
          </a:p>
        </p:txBody>
      </p:sp>
      <p:pic>
        <p:nvPicPr>
          <p:cNvPr id="7" name="Espace réservé du conten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009" y="1892830"/>
            <a:ext cx="3912343" cy="3161631"/>
          </a:xfrm>
        </p:spPr>
      </p:pic>
      <p:sp>
        <p:nvSpPr>
          <p:cNvPr id="4" name="Espace réservé du numéro de diapositive 3"/>
          <p:cNvSpPr>
            <a:spLocks noGrp="1"/>
          </p:cNvSpPr>
          <p:nvPr>
            <p:ph type="sldNum" sz="quarter" idx="12"/>
          </p:nvPr>
        </p:nvSpPr>
        <p:spPr/>
        <p:txBody>
          <a:bodyPr/>
          <a:lstStyle/>
          <a:p>
            <a:fld id="{EA07A548-E356-4C8D-A0EF-3C442F9872E8}" type="slidenum">
              <a:rPr lang="fr-FR" smtClean="0"/>
              <a:t>4</a:t>
            </a:fld>
            <a:endParaRPr lang="fr-FR"/>
          </a:p>
        </p:txBody>
      </p:sp>
      <p:sp>
        <p:nvSpPr>
          <p:cNvPr id="3" name="Espace réservé du pied de page 2"/>
          <p:cNvSpPr>
            <a:spLocks noGrp="1"/>
          </p:cNvSpPr>
          <p:nvPr>
            <p:ph type="ftr" sz="quarter" idx="11"/>
          </p:nvPr>
        </p:nvSpPr>
        <p:spPr/>
        <p:txBody>
          <a:bodyPr/>
          <a:lstStyle/>
          <a:p>
            <a:r>
              <a:rPr lang="fr-FR" smtClean="0"/>
              <a:t>Comment garantirun accès légitime au SI par l'authentification à double facteur ?</a:t>
            </a:r>
            <a:endParaRPr lang="fr-BE"/>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844824"/>
            <a:ext cx="1141518" cy="634177"/>
          </a:xfrm>
          <a:prstGeom prst="rect">
            <a:avLst/>
          </a:prstGeom>
        </p:spPr>
      </p:pic>
    </p:spTree>
    <p:extLst>
      <p:ext uri="{BB962C8B-B14F-4D97-AF65-F5344CB8AC3E}">
        <p14:creationId xmlns:p14="http://schemas.microsoft.com/office/powerpoint/2010/main" val="687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par>
                          <p:cTn id="21" fill="hold">
                            <p:stCondLst>
                              <p:cond delay="8000"/>
                            </p:stCondLst>
                            <p:childTnLst>
                              <p:par>
                                <p:cTn id="22" presetID="1" presetClass="entr" presetSubtype="0" fill="hold" nodeType="afterEffect">
                                  <p:stCondLst>
                                    <p:cond delay="200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par>
                          <p:cTn id="24" fill="hold">
                            <p:stCondLst>
                              <p:cond delay="10000"/>
                            </p:stCondLst>
                            <p:childTnLst>
                              <p:par>
                                <p:cTn id="25" presetID="1" presetClass="entr" presetSubtype="0" fill="hold" nodeType="afterEffect">
                                  <p:stCondLst>
                                    <p:cond delay="100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par>
                          <p:cTn id="27" fill="hold">
                            <p:stCondLst>
                              <p:cond delay="11000"/>
                            </p:stCondLst>
                            <p:childTnLst>
                              <p:par>
                                <p:cTn id="28" presetID="1" presetClass="entr" presetSubtype="0" fill="hold" nodeType="afterEffect">
                                  <p:stCondLst>
                                    <p:cond delay="200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childTnLst>
                          </p:cTn>
                        </p:par>
                        <p:par>
                          <p:cTn id="30" fill="hold">
                            <p:stCondLst>
                              <p:cond delay="13000"/>
                            </p:stCondLst>
                            <p:childTnLst>
                              <p:par>
                                <p:cTn id="31" presetID="1" presetClass="entr" presetSubtype="0" fill="hold" nodeType="afterEffect">
                                  <p:stCondLst>
                                    <p:cond delay="100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t>Pourquoi faire ?</a:t>
            </a:r>
          </a:p>
          <a:p>
            <a:r>
              <a:rPr lang="fr-FR" dirty="0" smtClean="0">
                <a:solidFill>
                  <a:schemeClr val="tx1">
                    <a:lumMod val="50000"/>
                    <a:lumOff val="50000"/>
                  </a:schemeClr>
                </a:solidFill>
              </a:rPr>
              <a:t>Comment ?</a:t>
            </a:r>
          </a:p>
          <a:p>
            <a:r>
              <a:rPr lang="fr-FR" dirty="0" smtClean="0">
                <a:solidFill>
                  <a:schemeClr val="tx1">
                    <a:lumMod val="50000"/>
                    <a:lumOff val="50000"/>
                  </a:schemeClr>
                </a:solidFill>
              </a:rPr>
              <a:t>Le matériel</a:t>
            </a:r>
          </a:p>
          <a:p>
            <a:r>
              <a:rPr lang="fr-FR" dirty="0" smtClean="0">
                <a:solidFill>
                  <a:schemeClr val="tx1">
                    <a:lumMod val="50000"/>
                    <a:lumOff val="50000"/>
                  </a:schemeClr>
                </a:solidFill>
              </a:rPr>
              <a:t>Au niveau d’Active Directory</a:t>
            </a:r>
          </a:p>
          <a:p>
            <a:r>
              <a:rPr lang="fr-FR" dirty="0" smtClean="0">
                <a:solidFill>
                  <a:schemeClr val="tx1">
                    <a:lumMod val="50000"/>
                    <a:lumOff val="50000"/>
                  </a:schemeClr>
                </a:solidFill>
              </a:rPr>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5</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faire ?</a:t>
            </a:r>
            <a:endParaRPr lang="fr-FR" dirty="0"/>
          </a:p>
        </p:txBody>
      </p:sp>
      <p:sp>
        <p:nvSpPr>
          <p:cNvPr id="3" name="Espace réservé du contenu 2"/>
          <p:cNvSpPr>
            <a:spLocks noGrp="1"/>
          </p:cNvSpPr>
          <p:nvPr>
            <p:ph idx="1"/>
          </p:nvPr>
        </p:nvSpPr>
        <p:spPr/>
        <p:txBody>
          <a:bodyPr/>
          <a:lstStyle/>
          <a:p>
            <a:r>
              <a:rPr lang="fr-FR" dirty="0" smtClean="0"/>
              <a:t>Deux facteurs</a:t>
            </a:r>
          </a:p>
          <a:p>
            <a:pPr lvl="1"/>
            <a:r>
              <a:rPr lang="fr-FR" dirty="0" smtClean="0"/>
              <a:t>Une chose possédée (ex : une carte bancaire), facteur matériel</a:t>
            </a:r>
          </a:p>
          <a:p>
            <a:pPr lvl="1"/>
            <a:r>
              <a:rPr lang="fr-FR" dirty="0" smtClean="0"/>
              <a:t>Une chose connue (ex : le code PIN associé), facteur mémoriel</a:t>
            </a:r>
          </a:p>
          <a:p>
            <a:r>
              <a:rPr lang="fr-FR" dirty="0" smtClean="0"/>
              <a:t>Sans ces deux facteurs impossible</a:t>
            </a:r>
          </a:p>
          <a:p>
            <a:pPr marL="0" indent="0">
              <a:buNone/>
            </a:pPr>
            <a:r>
              <a:rPr lang="fr-FR" dirty="0" smtClean="0"/>
              <a:t>d’utiliser le service protégé</a:t>
            </a:r>
            <a:endParaRPr lang="fr-FR" dirty="0"/>
          </a:p>
        </p:txBody>
      </p:sp>
      <p:pic>
        <p:nvPicPr>
          <p:cNvPr id="4098" name="Picture 2" descr="http://cdn.ttgtmedia.com/rms/onlineImages/security-twofactor_authentic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924944"/>
            <a:ext cx="3243434" cy="35515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upload.wikimedia.org/wikipedia/commons/3/3f/Auth-Forte-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789040"/>
            <a:ext cx="4104456" cy="258976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6</a:t>
            </a:fld>
            <a:endParaRPr lang="fr-BE"/>
          </a:p>
        </p:txBody>
      </p:sp>
    </p:spTree>
    <p:extLst>
      <p:ext uri="{BB962C8B-B14F-4D97-AF65-F5344CB8AC3E}">
        <p14:creationId xmlns:p14="http://schemas.microsoft.com/office/powerpoint/2010/main" val="123436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faire ?</a:t>
            </a:r>
            <a:endParaRPr lang="fr-FR" dirty="0"/>
          </a:p>
        </p:txBody>
      </p:sp>
      <p:sp>
        <p:nvSpPr>
          <p:cNvPr id="3" name="Espace réservé du contenu 2"/>
          <p:cNvSpPr>
            <a:spLocks noGrp="1"/>
          </p:cNvSpPr>
          <p:nvPr>
            <p:ph idx="1"/>
          </p:nvPr>
        </p:nvSpPr>
        <p:spPr/>
        <p:txBody>
          <a:bodyPr/>
          <a:lstStyle/>
          <a:p>
            <a:r>
              <a:rPr lang="fr-FR" dirty="0" smtClean="0"/>
              <a:t>Au CERMAV</a:t>
            </a:r>
          </a:p>
          <a:p>
            <a:pPr lvl="1"/>
            <a:r>
              <a:rPr lang="fr-FR" dirty="0" smtClean="0"/>
              <a:t>Sécuriser l’ouverture de session </a:t>
            </a:r>
          </a:p>
          <a:p>
            <a:pPr lvl="1"/>
            <a:r>
              <a:rPr lang="fr-FR" dirty="0" smtClean="0"/>
              <a:t>Garantir un accès légitime au réseau</a:t>
            </a:r>
          </a:p>
          <a:p>
            <a:pPr lvl="1"/>
            <a:r>
              <a:rPr lang="fr-FR" dirty="0" smtClean="0"/>
              <a:t>Limiter les possibilités d’usurpation de comptes</a:t>
            </a:r>
            <a:endParaRPr lang="fr-FR" dirty="0"/>
          </a:p>
        </p:txBody>
      </p:sp>
      <p:pic>
        <p:nvPicPr>
          <p:cNvPr id="4" name="Picture 4" descr="https://upload.wikimedia.org/wikipedia/commons/c/cf/Pyramide-au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4104456" cy="310916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7</a:t>
            </a:fld>
            <a:endParaRPr lang="fr-BE"/>
          </a:p>
        </p:txBody>
      </p:sp>
    </p:spTree>
    <p:extLst>
      <p:ext uri="{BB962C8B-B14F-4D97-AF65-F5344CB8AC3E}">
        <p14:creationId xmlns:p14="http://schemas.microsoft.com/office/powerpoint/2010/main" val="11584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r>
              <a:rPr lang="fr-FR" dirty="0" smtClean="0">
                <a:solidFill>
                  <a:schemeClr val="tx1">
                    <a:lumMod val="10000"/>
                    <a:lumOff val="90000"/>
                  </a:schemeClr>
                </a:solidFill>
              </a:rPr>
              <a:t>Contexte</a:t>
            </a:r>
          </a:p>
          <a:p>
            <a:r>
              <a:rPr lang="fr-FR" dirty="0" smtClean="0">
                <a:solidFill>
                  <a:schemeClr val="tx1">
                    <a:lumMod val="10000"/>
                    <a:lumOff val="90000"/>
                  </a:schemeClr>
                </a:solidFill>
              </a:rPr>
              <a:t>Pourquoi faire ?</a:t>
            </a:r>
          </a:p>
          <a:p>
            <a:r>
              <a:rPr lang="fr-FR" dirty="0" smtClean="0"/>
              <a:t>Comment ?</a:t>
            </a:r>
          </a:p>
          <a:p>
            <a:r>
              <a:rPr lang="fr-FR" dirty="0" smtClean="0">
                <a:solidFill>
                  <a:schemeClr val="tx1">
                    <a:lumMod val="50000"/>
                    <a:lumOff val="50000"/>
                  </a:schemeClr>
                </a:solidFill>
              </a:rPr>
              <a:t>Le matériel</a:t>
            </a:r>
          </a:p>
          <a:p>
            <a:r>
              <a:rPr lang="fr-FR" dirty="0" smtClean="0">
                <a:solidFill>
                  <a:schemeClr val="tx1">
                    <a:lumMod val="50000"/>
                    <a:lumOff val="50000"/>
                  </a:schemeClr>
                </a:solidFill>
              </a:rPr>
              <a:t>Au niveau d’Active Directory</a:t>
            </a:r>
          </a:p>
          <a:p>
            <a:r>
              <a:rPr lang="fr-FR" dirty="0" smtClean="0">
                <a:solidFill>
                  <a:schemeClr val="tx1">
                    <a:lumMod val="50000"/>
                    <a:lumOff val="50000"/>
                  </a:schemeClr>
                </a:solidFill>
              </a:rPr>
              <a:t>Configuration de la clef</a:t>
            </a:r>
          </a:p>
          <a:p>
            <a:r>
              <a:rPr lang="fr-FR" dirty="0" smtClean="0">
                <a:solidFill>
                  <a:schemeClr val="tx1">
                    <a:lumMod val="50000"/>
                    <a:lumOff val="50000"/>
                  </a:schemeClr>
                </a:solidFill>
              </a:rPr>
              <a:t>Résultat</a:t>
            </a:r>
          </a:p>
          <a:p>
            <a:r>
              <a:rPr lang="fr-FR" dirty="0" smtClean="0">
                <a:solidFill>
                  <a:schemeClr val="tx1">
                    <a:lumMod val="50000"/>
                    <a:lumOff val="50000"/>
                  </a:schemeClr>
                </a:solidFill>
              </a:rPr>
              <a:t>Limitations</a:t>
            </a:r>
          </a:p>
          <a:p>
            <a:endParaRPr lang="fr-FR" dirty="0"/>
          </a:p>
        </p:txBody>
      </p:sp>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8</a:t>
            </a:fld>
            <a:endParaRPr lang="fr-BE"/>
          </a:p>
        </p:txBody>
      </p:sp>
    </p:spTree>
    <p:extLst>
      <p:ext uri="{BB962C8B-B14F-4D97-AF65-F5344CB8AC3E}">
        <p14:creationId xmlns:p14="http://schemas.microsoft.com/office/powerpoint/2010/main" val="2971859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Comment ?</a:t>
            </a:r>
            <a:endParaRPr lang="fr-FR" dirty="0"/>
          </a:p>
        </p:txBody>
      </p:sp>
      <p:sp>
        <p:nvSpPr>
          <p:cNvPr id="3" name="Espace réservé du contenu 2"/>
          <p:cNvSpPr>
            <a:spLocks noGrp="1"/>
          </p:cNvSpPr>
          <p:nvPr>
            <p:ph idx="1"/>
          </p:nvPr>
        </p:nvSpPr>
        <p:spPr/>
        <p:txBody>
          <a:bodyPr/>
          <a:lstStyle/>
          <a:p>
            <a:r>
              <a:rPr lang="fr-FR" dirty="0" smtClean="0"/>
              <a:t>En s’appuyant sur :</a:t>
            </a:r>
          </a:p>
          <a:p>
            <a:pPr lvl="1"/>
            <a:r>
              <a:rPr lang="fr-FR" dirty="0"/>
              <a:t>Une carte à puce USB</a:t>
            </a:r>
          </a:p>
          <a:p>
            <a:pPr lvl="1"/>
            <a:r>
              <a:rPr lang="fr-FR" dirty="0" smtClean="0"/>
              <a:t>Une structure Active Directory pour la gestion des comptes</a:t>
            </a:r>
          </a:p>
          <a:p>
            <a:pPr lvl="1"/>
            <a:r>
              <a:rPr lang="fr-FR" dirty="0" smtClean="0"/>
              <a:t>Une autorité de certification (PKI)</a:t>
            </a:r>
          </a:p>
          <a:p>
            <a:pPr lvl="1"/>
            <a:r>
              <a:rPr lang="fr-FR" dirty="0" smtClean="0"/>
              <a:t>Les fonctionnalités d’authentification par carte à puce des postes clients Microsoft Windows </a:t>
            </a:r>
          </a:p>
          <a:p>
            <a:pPr lvl="1"/>
            <a:endParaRPr lang="fr-FR" dirty="0"/>
          </a:p>
        </p:txBody>
      </p:sp>
      <p:pic>
        <p:nvPicPr>
          <p:cNvPr id="6148" name="Picture 4" descr="How to Unlock Windows 10 PC When Forgot Administrator Pass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45024"/>
            <a:ext cx="3143004" cy="253404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p:cNvSpPr>
            <a:spLocks noGrp="1"/>
          </p:cNvSpPr>
          <p:nvPr>
            <p:ph type="ftr" sz="quarter" idx="11"/>
          </p:nvPr>
        </p:nvSpPr>
        <p:spPr/>
        <p:txBody>
          <a:bodyPr/>
          <a:lstStyle/>
          <a:p>
            <a:r>
              <a:rPr lang="fr-FR" smtClean="0"/>
              <a:t>Comment garantirun accès légitime au SI par l'authentification à double facteur ?</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9</a:t>
            </a:fld>
            <a:endParaRPr lang="fr-BE"/>
          </a:p>
        </p:txBody>
      </p:sp>
    </p:spTree>
    <p:extLst>
      <p:ext uri="{BB962C8B-B14F-4D97-AF65-F5344CB8AC3E}">
        <p14:creationId xmlns:p14="http://schemas.microsoft.com/office/powerpoint/2010/main" val="112814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1550</TotalTime>
  <Words>971</Words>
  <Application>Microsoft Office PowerPoint</Application>
  <PresentationFormat>Affichage à l'écran (4:3)</PresentationFormat>
  <Paragraphs>212</Paragraphs>
  <Slides>24</Slides>
  <Notes>1</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Clarté</vt:lpstr>
      <vt:lpstr>Comment garantir un accès Légitime au SI par l'authentification à double facteur ?</vt:lpstr>
      <vt:lpstr>Sommaire</vt:lpstr>
      <vt:lpstr>Sommaire</vt:lpstr>
      <vt:lpstr>Contexte</vt:lpstr>
      <vt:lpstr>Sommaire</vt:lpstr>
      <vt:lpstr>Pourquoi faire ?</vt:lpstr>
      <vt:lpstr>Pourquoi faire ?</vt:lpstr>
      <vt:lpstr>Sommaire</vt:lpstr>
      <vt:lpstr>Comment ?</vt:lpstr>
      <vt:lpstr>Sommaire</vt:lpstr>
      <vt:lpstr>Le matériel</vt:lpstr>
      <vt:lpstr>Sommaire</vt:lpstr>
      <vt:lpstr>Au niveau d’Active Directory</vt:lpstr>
      <vt:lpstr>Au niveau d’Active Directory</vt:lpstr>
      <vt:lpstr>Sommaire</vt:lpstr>
      <vt:lpstr>Configuration de la clef</vt:lpstr>
      <vt:lpstr>Configuration de la clef</vt:lpstr>
      <vt:lpstr>Configuration de la clef</vt:lpstr>
      <vt:lpstr>Sommaire</vt:lpstr>
      <vt:lpstr>Résultat</vt:lpstr>
      <vt:lpstr>Résultat</vt:lpstr>
      <vt:lpstr>Sommaire</vt:lpstr>
      <vt:lpstr>Limitations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garantir un accès Légitime au SI par l'authentification à double facteur ?</dc:title>
  <dc:creator>Cyril Bras</dc:creator>
  <cp:lastModifiedBy>Cyril Bras</cp:lastModifiedBy>
  <cp:revision>22</cp:revision>
  <dcterms:created xsi:type="dcterms:W3CDTF">2017-10-23T12:12:38Z</dcterms:created>
  <dcterms:modified xsi:type="dcterms:W3CDTF">2017-11-07T13:13:22Z</dcterms:modified>
</cp:coreProperties>
</file>